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notesMasterIdLst>
    <p:notesMasterId r:id="rId9"/>
  </p:notesMasterIdLst>
  <p:sldIdLst>
    <p:sldId id="2147473715" r:id="rId7"/>
    <p:sldId id="2147473718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8A151E-E0A5-4415-2FD2-1B557135DE3C}" name="Colin Brewer" initials="CB" userId="S::Colin.Brewer@theglobalfund.org::1a19b906-790d-41b4-bbc9-f1b0d1c55b0e" providerId="AD"/>
  <p188:author id="{D2A1847D-0225-261E-131E-FB55A396A0F5}" name="Eric Rottermann" initials="ER" userId="S::Eric.Rottermann@theglobalfund.org::50bcfce5-3dfb-45d5-a86e-82dba52c8736" providerId="AD"/>
  <p188:author id="{14D6FBC4-F5F3-6D59-A7B2-ADFB69C34BF7}" name="Bianca Auping - Kamps" initials="BK" userId="S::bianca.auping-kamps@theglobalfund.org::0f708a45-c1c4-4586-ac98-127b52a1ad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B00"/>
    <a:srgbClr val="CF00F1"/>
    <a:srgbClr val="00CA00"/>
    <a:srgbClr val="FF8800"/>
    <a:srgbClr val="D520F3"/>
    <a:srgbClr val="EDEDED"/>
    <a:srgbClr val="44CC36"/>
    <a:srgbClr val="2E4DF9"/>
    <a:srgbClr val="FFFFFF"/>
    <a:srgbClr val="00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0" autoAdjust="0"/>
  </p:normalViewPr>
  <p:slideViewPr>
    <p:cSldViewPr snapToGrid="0">
      <p:cViewPr varScale="1">
        <p:scale>
          <a:sx n="82" d="100"/>
          <a:sy n="82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6DCC-1712-42AB-97B8-8278709C6C9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3D0A-8631-4533-8614-F1FB82D58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3D0A-8631-4533-8614-F1FB82D589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3D0A-8631-4533-8614-F1FB82D589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1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7.emf"/><Relationship Id="rId4" Type="http://schemas.openxmlformats.org/officeDocument/2006/relationships/tags" Target="../tags/tag51.xml"/><Relationship Id="rId9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65641514" name="image" descr="{&quot;templafy&quot;:{&quot;id&quot;:&quot;f26f3dbd-7854-49ce-84b8-568abdf025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1275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7405" cy="5602922"/>
          </a:xfrm>
        </p:spPr>
        <p:txBody>
          <a:bodyPr numCol="1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0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 numCol="2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6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76714" y="2518475"/>
            <a:ext cx="1204650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13821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2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2726255"/>
            <a:ext cx="386214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67226" y="2726253"/>
            <a:ext cx="795479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467225" y="2518475"/>
            <a:ext cx="795798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111" y="9725661"/>
            <a:ext cx="2880360" cy="51117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8381" y="2787015"/>
            <a:ext cx="5907405" cy="2491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80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4201" y="2788925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42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514148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377826"/>
            <a:ext cx="8976503" cy="7963375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2520"/>
            </a:lvl3pPr>
            <a:lvl4pPr marL="0" indent="0">
              <a:buNone/>
              <a:defRPr sz="2520"/>
            </a:lvl4pPr>
            <a:lvl5pPr marL="0" indent="0">
              <a:buNone/>
              <a:defRPr sz="252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9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4848622"/>
            <a:ext cx="3862149" cy="201349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8382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66465" y="4848621"/>
            <a:ext cx="3862149" cy="2024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67225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554549" y="4848622"/>
            <a:ext cx="3862149" cy="20520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309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002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88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96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76714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554549" y="4558730"/>
            <a:ext cx="38706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468893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6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944623108" name="image" descr="{&quot;templafy&quot;:{&quot;id&quot;:&quot;473343ff-fecb-4df9-a0c0-4b6fd125a7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714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431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4149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2866" y="2515871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6714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45431" y="4238308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14148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581198" y="4238306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335082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395085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475470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14147" y="0"/>
            <a:ext cx="6287453" cy="96012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6388" y="2727009"/>
            <a:ext cx="5909399" cy="56140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76388" y="2518093"/>
            <a:ext cx="59093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8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239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1"/>
            <a:ext cx="6287454" cy="7163118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4148" y="7387590"/>
            <a:ext cx="5909072" cy="953453"/>
          </a:xfrm>
        </p:spPr>
        <p:txBody>
          <a:bodyPr/>
          <a:lstStyle>
            <a:lvl1pPr marL="0" indent="0">
              <a:buNone/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23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3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340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0"/>
            <a:ext cx="6287454" cy="96012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340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7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80160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1474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1970" y="0"/>
            <a:ext cx="1037963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5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801600" cy="628848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240" y="6846806"/>
            <a:ext cx="1818600" cy="1494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604240" y="659788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7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9888" y="493395"/>
            <a:ext cx="10091713" cy="910780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0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659" y="6826052"/>
            <a:ext cx="1818600" cy="14724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2"/>
            <a:ext cx="11088602" cy="885086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604659" y="6583801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3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4523" y="0"/>
            <a:ext cx="6947077" cy="96012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2518094"/>
            <a:ext cx="5322332" cy="695642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714" y="5098733"/>
            <a:ext cx="5322332" cy="3242310"/>
          </a:xfrm>
        </p:spPr>
        <p:txBody>
          <a:bodyPr/>
          <a:lstStyle>
            <a:lvl1pPr marL="0" indent="0">
              <a:buNone/>
              <a:defRPr sz="168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714" y="3213736"/>
            <a:ext cx="5322332" cy="1586865"/>
          </a:xfrm>
        </p:spPr>
        <p:txBody>
          <a:bodyPr/>
          <a:lstStyle>
            <a:lvl1pPr marL="0" indent="0">
              <a:buNone/>
              <a:defRPr sz="3360">
                <a:latin typeface="+mn-lt"/>
              </a:defRPr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6312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567245900" name="image" descr="{&quot;templafy&quot;:{&quot;id&quot;:&quot;fb61deab-51d1-4bf0-b92c-d7920897470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6714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438" y="666781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5991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6155" y="665773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4873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80637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5431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14149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79912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44708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4398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4149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342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79913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79189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76714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445431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512480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581198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76714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445431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512480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581198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5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9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12945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5"/>
            <a:ext cx="12048173" cy="262032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476862182" name="image" descr="{&quot;templafy&quot;:{&quot;id&quot;:&quot;cb34636f-4c5b-43a5-9b65-e26079037df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4"/>
            <a:ext cx="12048173" cy="2420302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819542697" name="image" descr="{&quot;templafy&quot;:{&quot;id&quot;:&quot;a7d26690-6095-4823-8950-8dde4e00362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038793367" name="image" descr="{&quot;templafy&quot;:{&quot;id&quot;:&quot;3df560c9-26cc-4df6-b3a6-07ba98f84743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1580786641" name="image" descr="{&quot;templafy&quot;:{&quot;id&quot;:&quot;c96b0268-b9d7-4734-a3b9-cef34cc6d49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8"/>
            <a:ext cx="12048173" cy="2140267"/>
          </a:xfrm>
        </p:spPr>
        <p:txBody>
          <a:bodyPr/>
          <a:lstStyle>
            <a:lvl1pPr marL="0" indent="0">
              <a:buNone/>
              <a:defRPr sz="924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526068925" name="image" descr="{&quot;templafy&quot;:{&quot;id&quot;:&quot;ec97bfc5-f525-4e27-936e-9fdaa2a54f0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7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36"/>
            <a:ext cx="12801600" cy="959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55299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294370500" name="image" descr="{&quot;templafy&quot;:{&quot;id&quot;:&quot;9d83e41a-9920-4d86-b20d-5639172cc5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6000" y="384609"/>
            <a:ext cx="7887220" cy="2068422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8093"/>
            <a:ext cx="12801600" cy="708310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1602020646" name="image" descr="{&quot;templafy&quot;:{&quot;id&quot;:&quot;9e9f994d-285c-4406-958d-0a4872b710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840022" y="1"/>
            <a:ext cx="6961579" cy="96012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5909073" cy="3042603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5" y="6148800"/>
            <a:ext cx="5909072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60490622" name="image" descr="{&quot;templafy&quot;:{&quot;id&quot;:&quot;a36b879d-3a34-4d15-ae38-51be505ff5f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DCF4-A8EA-4CBF-980C-9985389B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75779-9BCE-4A38-8EF6-94299272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F309-2054-439B-A54A-9D5BBEB5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6C2B-E9DC-4654-B157-666B32AA219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D04C-429B-47CC-8990-8F21D0BC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040D-BBD2-4A16-881A-BDA5B9B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4DB2-E153-4901-80FD-E1523A68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5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9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A7A4-D9D8-252A-F17C-4F212B23E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85A0D-8161-AC47-68AB-B2F5B09A3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299A-63A0-F6C5-29DC-897718FA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B6A2-52E3-C62A-A93F-8D910CFD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AA2A-C6AD-09A1-4A5F-BD1A16E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0573-DDC5-4E4A-BFD7-90B968D5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e71a8f86f_1_10"/>
          <p:cNvSpPr txBox="1">
            <a:spLocks noGrp="1"/>
          </p:cNvSpPr>
          <p:nvPr>
            <p:ph type="ftr" idx="11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13e71a8f86f_1_10"/>
          <p:cNvSpPr txBox="1">
            <a:spLocks noGrp="1"/>
          </p:cNvSpPr>
          <p:nvPr>
            <p:ph type="sldNum" idx="12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46" name="Google Shape;346;g13e71a8f86f_1_10"/>
          <p:cNvSpPr txBox="1">
            <a:spLocks noGrp="1"/>
          </p:cNvSpPr>
          <p:nvPr>
            <p:ph type="title"/>
          </p:nvPr>
        </p:nvSpPr>
        <p:spPr>
          <a:xfrm>
            <a:off x="378000" y="378001"/>
            <a:ext cx="1204522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7" name="Google Shape;347;g13e71a8f86f_1_10"/>
          <p:cNvCxnSpPr/>
          <p:nvPr/>
        </p:nvCxnSpPr>
        <p:spPr>
          <a:xfrm>
            <a:off x="376714" y="1687234"/>
            <a:ext cx="1204650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849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52" y="2225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" y="2225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0842" y="2111762"/>
            <a:ext cx="11621465" cy="66137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2162684" y="9557520"/>
            <a:ext cx="246573" cy="18648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1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090895"/>
              </p:ext>
            </p:ext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57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500" y="871920"/>
            <a:ext cx="11480018" cy="659257"/>
          </a:xfrm>
        </p:spPr>
        <p:txBody>
          <a:bodyPr vert="horz"/>
          <a:lstStyle>
            <a:lvl1pPr rtl="0">
              <a:defRPr sz="357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70" y="2919880"/>
            <a:ext cx="11480491" cy="572478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>
                <a:solidFill>
                  <a:schemeClr val="tx1"/>
                </a:solidFill>
              </a:rPr>
              <a:pPr rtl="0"/>
              <a:t>‹#›</a:t>
            </a:fld>
            <a:endParaRPr lang="en-GB" sz="94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378D67-77CF-4771-A6D4-C3365EEE8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801600" cy="96012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90"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8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0825754"/>
              </p:ext>
            </p:extLst>
          </p:nvPr>
        </p:nvGraphicFramePr>
        <p:xfrm>
          <a:off x="1668" y="2224"/>
          <a:ext cx="1666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" y="2224"/>
                        <a:ext cx="1666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>
          <a:xfrm>
            <a:off x="661500" y="871921"/>
            <a:ext cx="7549498" cy="4944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en-GB" sz="357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49843" y="1688400"/>
            <a:ext cx="1215511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/>
              <a:pPr rtl="0"/>
              <a:t>‹#›</a:t>
            </a:fld>
            <a:endParaRPr lang="en-GB" sz="945"/>
          </a:p>
        </p:txBody>
      </p:sp>
    </p:spTree>
    <p:extLst>
      <p:ext uri="{BB962C8B-B14F-4D97-AF65-F5344CB8AC3E}">
        <p14:creationId xmlns:p14="http://schemas.microsoft.com/office/powerpoint/2010/main" val="8528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45193" cy="3042603"/>
          </a:xfrm>
        </p:spPr>
        <p:txBody>
          <a:bodyPr anchor="ctr" anchorCtr="0">
            <a:noAutofit/>
          </a:bodyPr>
          <a:lstStyle>
            <a:lvl1pPr algn="l"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889964911" name="image" descr="{&quot;templafy&quot;:{&quot;id&quot;:&quot;c1845aad-01f5-4337-a9bb-ef7bf370cc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5"/>
            <a:ext cx="2366280" cy="10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15"/>
              </a:spcBef>
              <a:spcAft>
                <a:spcPts val="315"/>
              </a:spcAft>
            </a:pPr>
            <a:endParaRPr lang="en-US" sz="2625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82473" y="260642"/>
            <a:ext cx="11636654" cy="46538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82473" y="898116"/>
            <a:ext cx="11636654" cy="26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9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878152" y="9241561"/>
            <a:ext cx="341776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4128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45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r" defTabSz="64128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45" b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82471" y="8882531"/>
            <a:ext cx="10561320" cy="129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4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82472" y="58237"/>
            <a:ext cx="4035505" cy="1163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4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5202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178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836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>
          <a:xfrm>
            <a:off x="378000" y="378001"/>
            <a:ext cx="12045600" cy="1315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53"/>
            </p:custDataLst>
          </p:nvPr>
        </p:nvSpPr>
        <p:spPr>
          <a:xfrm>
            <a:off x="378000" y="2520002"/>
            <a:ext cx="12045600" cy="58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</p:sldLayoutIdLst>
  <p:hf hdr="0" ftr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190024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80048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570071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5" y="5695946"/>
            <a:ext cx="12802231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6" y="1946241"/>
            <a:ext cx="12811903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Country name: 		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Disease &amp; Grants: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Date:</a:t>
            </a:r>
          </a:p>
          <a:p>
            <a:pPr algn="ctr" defTabSz="960120">
              <a:defRPr/>
            </a:pPr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9B33-E119-F3CB-7CB1-74BBA8F2A5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70210" y="1317010"/>
            <a:ext cx="906184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Donor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National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Regional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358A917F-4234-42CA-4201-8EA6F92D44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01" y="353209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HP Supplier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District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Local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6B42273-592E-8F4E-4F1D-593FF54A0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NGO 1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BFA370-D8AB-823F-A02A-31C0F18BB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National TB Center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7CF394-4BD6-195E-14E3-7B1CCDCBE5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5x Regional TB Centers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0F1A40-1FDA-971D-1645-775B514BB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43x Family Medical Centers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61B324-814F-6CA3-E02C-C0B037BA56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5x Regional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AIDS Centers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FA28FF0-8B97-0EAB-6D2D-2EAFF78C8E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Ministry of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Justice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8424F32-9B0C-A1EA-D507-31F62540F8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3x Regional Narco. Centers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C52BE-5AB4-7E2A-4CF9-6E463C552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State Service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for Execution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of Sentences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18DBF47-0530-0BEE-84A1-EEBFADCDBF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12x Prisons,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Penal colonies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323AFE1-1DB8-0EC2-6633-7EC7F9ABF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4859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Prisoners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(16k)</a:t>
            </a:r>
          </a:p>
        </p:txBody>
      </p: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8FEDD736-3F16-791B-FE13-2862604D84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88689" y="1954512"/>
            <a:ext cx="1434290" cy="640080"/>
          </a:xfrm>
          <a:prstGeom prst="bentConnector4">
            <a:avLst>
              <a:gd name="adj1" fmla="val 29789"/>
              <a:gd name="adj2" fmla="val 121825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C1CD906B-C570-7841-8B91-71601FB44B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932473" y="3690814"/>
            <a:ext cx="1456198" cy="102824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E76BD787-9B06-4EF1-4EF2-CCD89F07A1D4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38" idx="0"/>
          </p:cNvCxnSpPr>
          <p:nvPr/>
        </p:nvCxnSpPr>
        <p:spPr>
          <a:xfrm>
            <a:off x="4292334" y="3080597"/>
            <a:ext cx="924386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85AC0D6F-151F-6266-D563-357A8BDBC41A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75" idx="0"/>
          </p:cNvCxnSpPr>
          <p:nvPr/>
        </p:nvCxnSpPr>
        <p:spPr>
          <a:xfrm>
            <a:off x="4292334" y="3080597"/>
            <a:ext cx="2740900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B332DAE-35BF-39FA-0039-734DBAFCF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Republican AIDS Center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88A26945-5FFF-32DE-0387-8544FBA997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316155" y="3080597"/>
            <a:ext cx="4511334" cy="392131"/>
          </a:xfrm>
          <a:prstGeom prst="bentConnector3">
            <a:avLst>
              <a:gd name="adj1" fmla="val 99968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F63AD260-1E47-F90A-334F-9D9E88EFB4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600708" y="4519362"/>
            <a:ext cx="827343" cy="0"/>
          </a:xfrm>
          <a:prstGeom prst="bentConnector3">
            <a:avLst>
              <a:gd name="adj1" fmla="val 87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B866C125-23CA-4349-DA44-D84B9419E45A}"/>
              </a:ext>
            </a:extLst>
          </p:cNvPr>
          <p:cNvCxnSpPr>
            <a:cxnSpLocks noGrp="1" noRot="1" noMove="1" noResize="1" noEditPoints="1" noAdjustHandles="1" noChangeArrowheads="1" noChangeShapeType="1"/>
            <a:stCxn id="135" idx="1"/>
            <a:endCxn id="4" idx="3"/>
          </p:cNvCxnSpPr>
          <p:nvPr/>
        </p:nvCxnSpPr>
        <p:spPr>
          <a:xfrm rot="10800000" flipV="1">
            <a:off x="1059482" y="3156796"/>
            <a:ext cx="386233" cy="375297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908B6741-5FBB-49CF-0DA6-EEF28C01184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38" idx="1"/>
          </p:cNvCxnSpPr>
          <p:nvPr/>
        </p:nvCxnSpPr>
        <p:spPr>
          <a:xfrm rot="5400000" flipH="1" flipV="1">
            <a:off x="2643345" y="2172397"/>
            <a:ext cx="305916" cy="3560674"/>
          </a:xfrm>
          <a:prstGeom prst="bentConnector4">
            <a:avLst>
              <a:gd name="adj1" fmla="val -13232"/>
              <a:gd name="adj2" fmla="val 7030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54C62AA3-55B8-6799-BC31-AA8AB752F0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51602" y="1259377"/>
            <a:ext cx="305916" cy="5377188"/>
          </a:xfrm>
          <a:prstGeom prst="bentConnector4">
            <a:avLst>
              <a:gd name="adj1" fmla="val -14789"/>
              <a:gd name="adj2" fmla="val 91430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F5BC6AE5-892B-A8C7-8510-35D3CA2793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423901" y="391841"/>
            <a:ext cx="305916" cy="7121786"/>
          </a:xfrm>
          <a:prstGeom prst="bentConnector4">
            <a:avLst>
              <a:gd name="adj1" fmla="val -14010"/>
              <a:gd name="adj2" fmla="val 9505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DD5BCB22-2870-729F-4259-63E9B809CA3C}"/>
              </a:ext>
            </a:extLst>
          </p:cNvPr>
          <p:cNvCxnSpPr>
            <a:cxnSpLocks noGrp="1" noRot="1" noMove="1" noResize="1" noEditPoints="1" noAdjustHandles="1" noChangeArrowheads="1" noChangeShapeType="1"/>
            <a:stCxn id="138" idx="2"/>
            <a:endCxn id="139" idx="0"/>
          </p:cNvCxnSpPr>
          <p:nvPr/>
        </p:nvCxnSpPr>
        <p:spPr>
          <a:xfrm rot="5400000">
            <a:off x="4892661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A92FD57D-67F0-2894-5D5F-A6036167561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41" idx="1"/>
          </p:cNvCxnSpPr>
          <p:nvPr/>
        </p:nvCxnSpPr>
        <p:spPr>
          <a:xfrm>
            <a:off x="5127820" y="5420715"/>
            <a:ext cx="1265334" cy="963574"/>
          </a:xfrm>
          <a:prstGeom prst="bentConnector3">
            <a:avLst>
              <a:gd name="adj1" fmla="val 81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D02CD47E-4311-4496-DA9E-04C09D9457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415123" y="7346292"/>
            <a:ext cx="1763927" cy="479999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6EBA996D-3DF9-0EC1-A7E6-D03BF8E9F305}"/>
              </a:ext>
            </a:extLst>
          </p:cNvPr>
          <p:cNvCxnSpPr>
            <a:cxnSpLocks noGrp="1" noRot="1" noMove="1" noResize="1" noEditPoints="1" noAdjustHandles="1" noChangeArrowheads="1" noChangeShapeType="1"/>
            <a:stCxn id="141" idx="2"/>
            <a:endCxn id="359" idx="0"/>
          </p:cNvCxnSpPr>
          <p:nvPr/>
        </p:nvCxnSpPr>
        <p:spPr>
          <a:xfrm rot="5400000">
            <a:off x="6151271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22B53E04-E4F1-58A8-618E-6BE778301EC0}"/>
              </a:ext>
            </a:extLst>
          </p:cNvPr>
          <p:cNvCxnSpPr>
            <a:cxnSpLocks noGrp="1" noRot="1" noMove="1" noResize="1" noEditPoints="1" noAdjustHandles="1" noChangeArrowheads="1" noChangeShapeType="1"/>
            <a:stCxn id="175" idx="2"/>
            <a:endCxn id="142" idx="0"/>
          </p:cNvCxnSpPr>
          <p:nvPr/>
        </p:nvCxnSpPr>
        <p:spPr>
          <a:xfrm rot="5400000">
            <a:off x="6709175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3E3C92DF-5039-B481-8FD9-682D97E6A2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6817829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106B4733-D334-7F83-EE93-9F41DDA52666}"/>
              </a:ext>
            </a:extLst>
          </p:cNvPr>
          <p:cNvCxnSpPr>
            <a:cxnSpLocks noGrp="1" noRot="1" noMove="1" noResize="1" noEditPoints="1" noAdjustHandles="1" noChangeArrowheads="1" noChangeShapeType="1"/>
            <a:stCxn id="145" idx="2"/>
            <a:endCxn id="149" idx="0"/>
          </p:cNvCxnSpPr>
          <p:nvPr/>
        </p:nvCxnSpPr>
        <p:spPr>
          <a:xfrm rot="5400000">
            <a:off x="8453773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30B125EB-D4E7-82BE-697D-E8282CFBD9DC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3"/>
            <a:endCxn id="155" idx="1"/>
          </p:cNvCxnSpPr>
          <p:nvPr/>
        </p:nvCxnSpPr>
        <p:spPr>
          <a:xfrm>
            <a:off x="9417912" y="5100675"/>
            <a:ext cx="1942420" cy="1283614"/>
          </a:xfrm>
          <a:prstGeom prst="bentConnector3">
            <a:avLst>
              <a:gd name="adj1" fmla="val 93152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837AFB82-5CB0-0440-EEBE-BB3ADFC03D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1123212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9" name="Connector: Elbow 208">
            <a:extLst>
              <a:ext uri="{FF2B5EF4-FFF2-40B4-BE49-F238E27FC236}">
                <a16:creationId xmlns:a16="http://schemas.microsoft.com/office/drawing/2014/main" id="{EF5EF452-A938-0444-B96C-932E142F8BDD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2"/>
            <a:endCxn id="354" idx="0"/>
          </p:cNvCxnSpPr>
          <p:nvPr/>
        </p:nvCxnSpPr>
        <p:spPr>
          <a:xfrm rot="5400000">
            <a:off x="3633920" y="3324343"/>
            <a:ext cx="3047541" cy="7240284"/>
          </a:xfrm>
          <a:prstGeom prst="bentConnector3">
            <a:avLst>
              <a:gd name="adj1" fmla="val 5475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C558DA4C-C10B-E4F4-73B9-44A09BEB42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04191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9D470F88-0E42-D17F-06DE-683C8DF9AE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937936" y="1826908"/>
            <a:ext cx="849062" cy="2456594"/>
          </a:xfrm>
          <a:prstGeom prst="bentConnector4">
            <a:avLst>
              <a:gd name="adj1" fmla="val 36762"/>
              <a:gd name="adj2" fmla="val 11266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BD90038-35B1-6272-7D82-CFBEDEF06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04032" y="230895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Ministry of 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Health</a:t>
            </a: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274EFCE6-E3BF-2114-DC52-932075BE56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5884192" y="2617974"/>
            <a:ext cx="508962" cy="0"/>
          </a:xfrm>
          <a:prstGeom prst="bentConnector3">
            <a:avLst>
              <a:gd name="adj1" fmla="val 51248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8F25D807-6652-086E-3E50-AF8FB29DB6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827143" y="2735165"/>
            <a:ext cx="849062" cy="640080"/>
          </a:xfrm>
          <a:prstGeom prst="bentConnector4">
            <a:avLst>
              <a:gd name="adj1" fmla="val 36575"/>
              <a:gd name="adj2" fmla="val 15158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or: Elbow 220">
            <a:extLst>
              <a:ext uri="{FF2B5EF4-FFF2-40B4-BE49-F238E27FC236}">
                <a16:creationId xmlns:a16="http://schemas.microsoft.com/office/drawing/2014/main" id="{B0D05B8D-7962-0665-4224-865B23EE84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737542" y="2502946"/>
            <a:ext cx="849062" cy="1104518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C2D67D7-ACCE-C326-7D3D-8F0E7C44F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3131251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Min. Prisons &amp; Probation</a:t>
            </a: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F443ACA-9408-E972-BDEA-713A3F661DFE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0"/>
            <a:endCxn id="148" idx="2"/>
          </p:cNvCxnSpPr>
          <p:nvPr/>
        </p:nvCxnSpPr>
        <p:spPr>
          <a:xfrm rot="5400000" flipH="1" flipV="1">
            <a:off x="11923278" y="3054117"/>
            <a:ext cx="16696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AEA854CA-A1FF-B7AA-43FF-DEF8D583C4CD}"/>
              </a:ext>
            </a:extLst>
          </p:cNvPr>
          <p:cNvCxnSpPr>
            <a:cxnSpLocks noGrp="1" noRot="1" noMove="1" noResize="1" noEditPoints="1" noAdjustHandles="1" noChangeArrowheads="1" noChangeShapeType="1"/>
            <a:stCxn id="151" idx="0"/>
            <a:endCxn id="223" idx="2"/>
          </p:cNvCxnSpPr>
          <p:nvPr/>
        </p:nvCxnSpPr>
        <p:spPr>
          <a:xfrm rot="5400000" flipH="1" flipV="1">
            <a:off x="11502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or: Elbow 225">
            <a:extLst>
              <a:ext uri="{FF2B5EF4-FFF2-40B4-BE49-F238E27FC236}">
                <a16:creationId xmlns:a16="http://schemas.microsoft.com/office/drawing/2014/main" id="{4D6AD52D-EEFB-BBDC-2967-71FFCAF75F00}"/>
              </a:ext>
            </a:extLst>
          </p:cNvPr>
          <p:cNvCxnSpPr>
            <a:cxnSpLocks noGrp="1" noRot="1" noMove="1" noResize="1" noEditPoints="1" noAdjustHandles="1" noChangeArrowheads="1" noChangeShapeType="1"/>
            <a:stCxn id="155" idx="0"/>
            <a:endCxn id="151" idx="2"/>
          </p:cNvCxnSpPr>
          <p:nvPr/>
        </p:nvCxnSpPr>
        <p:spPr>
          <a:xfrm rot="5400000" flipH="1" flipV="1">
            <a:off x="11684995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372932C-68D7-227A-D017-4CC50BD8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Ministry of Commerce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4FCCAD2-3A6F-D2B5-5B1E-A88D03E27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356026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National Mining Association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F4B6CDC-D7A0-FE54-6AA0-421E88914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5x Mining companies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08C1FDA-574F-2BFA-657B-4494DC685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730276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76x Mining communities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696D98CE-30F5-AD60-F642-401CD24699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9" idx="0"/>
            <a:endCxn id="227" idx="2"/>
          </p:cNvCxnSpPr>
          <p:nvPr/>
        </p:nvCxnSpPr>
        <p:spPr>
          <a:xfrm rot="5400000" flipH="1" flipV="1">
            <a:off x="10180304" y="3268624"/>
            <a:ext cx="59598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5A921D53-820E-1CBB-B5D2-B71B56959A26}"/>
              </a:ext>
            </a:extLst>
          </p:cNvPr>
          <p:cNvCxnSpPr>
            <a:cxnSpLocks noGrp="1" noRot="1" noMove="1" noResize="1" noEditPoints="1" noAdjustHandles="1" noChangeArrowheads="1" noChangeShapeType="1"/>
            <a:stCxn id="230" idx="0"/>
            <a:endCxn id="229" idx="2"/>
          </p:cNvCxnSpPr>
          <p:nvPr/>
        </p:nvCxnSpPr>
        <p:spPr>
          <a:xfrm rot="5400000" flipH="1" flipV="1">
            <a:off x="9546345" y="5138648"/>
            <a:ext cx="186390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or: Elbow 235">
            <a:extLst>
              <a:ext uri="{FF2B5EF4-FFF2-40B4-BE49-F238E27FC236}">
                <a16:creationId xmlns:a16="http://schemas.microsoft.com/office/drawing/2014/main" id="{7047F35B-0861-27EF-359E-E6A1F74E77EC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0"/>
            <a:endCxn id="230" idx="2"/>
          </p:cNvCxnSpPr>
          <p:nvPr/>
        </p:nvCxnSpPr>
        <p:spPr>
          <a:xfrm rot="5400000" flipH="1" flipV="1">
            <a:off x="1017907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or: Elbow 236">
            <a:extLst>
              <a:ext uri="{FF2B5EF4-FFF2-40B4-BE49-F238E27FC236}">
                <a16:creationId xmlns:a16="http://schemas.microsoft.com/office/drawing/2014/main" id="{E3F65DDE-8A77-A8AE-AA49-046677DA3DBF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2"/>
            <a:endCxn id="356" idx="0"/>
          </p:cNvCxnSpPr>
          <p:nvPr/>
        </p:nvCxnSpPr>
        <p:spPr>
          <a:xfrm rot="5400000">
            <a:off x="10209242" y="8205551"/>
            <a:ext cx="52540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Connector: Elbow 237">
            <a:extLst>
              <a:ext uri="{FF2B5EF4-FFF2-40B4-BE49-F238E27FC236}">
                <a16:creationId xmlns:a16="http://schemas.microsoft.com/office/drawing/2014/main" id="{5B399975-6EF3-B1F0-CE79-9F163744C8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614978" y="6704328"/>
            <a:ext cx="7216888" cy="745035"/>
          </a:xfrm>
          <a:prstGeom prst="bentConnector3">
            <a:avLst>
              <a:gd name="adj1" fmla="val -118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982CCA-1573-5A31-9BA9-C2853E9A15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NGO 2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996C24F-B543-5006-F7E7-E7E76DDB96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NGO 3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FA23F663-80B6-9682-46C3-05D305110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34987" y="4016544"/>
            <a:ext cx="1456198" cy="376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2" name="Connector: Elbow 241">
            <a:extLst>
              <a:ext uri="{FF2B5EF4-FFF2-40B4-BE49-F238E27FC236}">
                <a16:creationId xmlns:a16="http://schemas.microsoft.com/office/drawing/2014/main" id="{D0180CF6-3845-FADD-7BEF-36BD9C8108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337501" y="3314029"/>
            <a:ext cx="1456198" cy="178181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3" name="Connector: Elbow 242">
            <a:extLst>
              <a:ext uri="{FF2B5EF4-FFF2-40B4-BE49-F238E27FC236}">
                <a16:creationId xmlns:a16="http://schemas.microsoft.com/office/drawing/2014/main" id="{CDF0C9A8-C6B6-83C8-4081-B75350AB4E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670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9D58726D-3D26-46C4-31F0-447535B9B551}"/>
              </a:ext>
            </a:extLst>
          </p:cNvPr>
          <p:cNvCxnSpPr>
            <a:cxnSpLocks noGrp="1" noRot="1" noMove="1" noResize="1" noEditPoints="1" noAdjustHandles="1" noChangeArrowheads="1" noChangeShapeType="1"/>
            <a:endCxn id="239" idx="0"/>
          </p:cNvCxnSpPr>
          <p:nvPr/>
        </p:nvCxnSpPr>
        <p:spPr>
          <a:xfrm rot="16200000" flipH="1">
            <a:off x="1325601" y="3796057"/>
            <a:ext cx="827343" cy="1446612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7B54D43C-8DC4-AB8E-7116-7007BFDFF1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038449" y="3148541"/>
            <a:ext cx="760861" cy="2808126"/>
          </a:xfrm>
          <a:prstGeom prst="bentConnector3">
            <a:avLst>
              <a:gd name="adj1" fmla="val 4582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28506A-40F9-48B2-D5F9-6B274A63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Outreach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workers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SSR</a:t>
            </a:r>
          </a:p>
        </p:txBody>
      </p: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3690405D-722E-341C-DB65-4E2DFA9072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30441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2" name="Connector: Elbow 251">
            <a:extLst>
              <a:ext uri="{FF2B5EF4-FFF2-40B4-BE49-F238E27FC236}">
                <a16:creationId xmlns:a16="http://schemas.microsoft.com/office/drawing/2014/main" id="{142E263A-A875-F17E-3B8E-6E7893D17F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458712" y="2797946"/>
            <a:ext cx="320040" cy="7492725"/>
          </a:xfrm>
          <a:prstGeom prst="bentConnector4">
            <a:avLst>
              <a:gd name="adj1" fmla="val -52381"/>
              <a:gd name="adj2" fmla="val 98205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CAE3676-596E-74CA-1202-B35313BE4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2</a:t>
            </a:r>
          </a:p>
        </p:txBody>
      </p: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B738AAF1-F14C-5C0F-EA56-059D192339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5884192" y="1473586"/>
            <a:ext cx="508962" cy="103348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5" name="Connector: Elbow 274">
            <a:extLst>
              <a:ext uri="{FF2B5EF4-FFF2-40B4-BE49-F238E27FC236}">
                <a16:creationId xmlns:a16="http://schemas.microsoft.com/office/drawing/2014/main" id="{EC0D7036-F1F8-0A5B-2B30-9782DE2E744D}"/>
              </a:ext>
            </a:extLst>
          </p:cNvPr>
          <p:cNvCxnSpPr>
            <a:cxnSpLocks noGrp="1" noRot="1" noMove="1" noResize="1" noEditPoints="1" noAdjustHandles="1" noChangeArrowheads="1" noChangeShapeType="1"/>
            <a:stCxn id="334" idx="2"/>
            <a:endCxn id="273" idx="0"/>
          </p:cNvCxnSpPr>
          <p:nvPr/>
        </p:nvCxnSpPr>
        <p:spPr>
          <a:xfrm rot="16200000" flipH="1">
            <a:off x="2407149" y="1515452"/>
            <a:ext cx="923750" cy="1566460"/>
          </a:xfrm>
          <a:prstGeom prst="bentConnector3">
            <a:avLst>
              <a:gd name="adj1" fmla="val 16179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8" name="Connector: Elbow 277">
            <a:extLst>
              <a:ext uri="{FF2B5EF4-FFF2-40B4-BE49-F238E27FC236}">
                <a16:creationId xmlns:a16="http://schemas.microsoft.com/office/drawing/2014/main" id="{E7735080-B092-D673-EEBB-B8D1D967EAC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703195" y="3411004"/>
            <a:ext cx="1586563" cy="410274"/>
          </a:xfrm>
          <a:prstGeom prst="bentConnector3">
            <a:avLst>
              <a:gd name="adj1" fmla="val 771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0" name="Connector: Elbow 279">
            <a:extLst>
              <a:ext uri="{FF2B5EF4-FFF2-40B4-BE49-F238E27FC236}">
                <a16:creationId xmlns:a16="http://schemas.microsoft.com/office/drawing/2014/main" id="{FFA5ECA5-7BBA-86FA-BA9F-6C2049DDB437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1"/>
            <a:endCxn id="246" idx="2"/>
          </p:cNvCxnSpPr>
          <p:nvPr/>
        </p:nvCxnSpPr>
        <p:spPr>
          <a:xfrm rot="10800000">
            <a:off x="2462578" y="6704329"/>
            <a:ext cx="7369288" cy="918478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1" name="Connector: Elbow 280">
            <a:extLst>
              <a:ext uri="{FF2B5EF4-FFF2-40B4-BE49-F238E27FC236}">
                <a16:creationId xmlns:a16="http://schemas.microsoft.com/office/drawing/2014/main" id="{32F78C80-48CE-73E0-B246-E4CA4FEAD0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709463" y="4008468"/>
            <a:ext cx="1446949" cy="402186"/>
          </a:xfrm>
          <a:prstGeom prst="bentConnector3">
            <a:avLst>
              <a:gd name="adj1" fmla="val 25644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2" name="Connector: Elbow 281">
            <a:extLst>
              <a:ext uri="{FF2B5EF4-FFF2-40B4-BE49-F238E27FC236}">
                <a16:creationId xmlns:a16="http://schemas.microsoft.com/office/drawing/2014/main" id="{D1B80869-1BEE-E283-387B-0ED05254DC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953008" y="2184541"/>
            <a:ext cx="1440640" cy="105092"/>
          </a:xfrm>
          <a:prstGeom prst="bentConnector4">
            <a:avLst>
              <a:gd name="adj1" fmla="val 23994"/>
              <a:gd name="adj2" fmla="val 462539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32A94DB3-4F4B-898D-036C-8452800B40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1564945" y="5749431"/>
            <a:ext cx="6296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5" name="Connector: Elbow 284">
            <a:extLst>
              <a:ext uri="{FF2B5EF4-FFF2-40B4-BE49-F238E27FC236}">
                <a16:creationId xmlns:a16="http://schemas.microsoft.com/office/drawing/2014/main" id="{5D5928D8-35E5-0859-1CBB-834F82275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1375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6" name="Connector: Elbow 285">
            <a:extLst>
              <a:ext uri="{FF2B5EF4-FFF2-40B4-BE49-F238E27FC236}">
                <a16:creationId xmlns:a16="http://schemas.microsoft.com/office/drawing/2014/main" id="{DBE0C83E-E546-B82B-A1AA-03CB974B3C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1"/>
          </p:cNvCxnSpPr>
          <p:nvPr/>
        </p:nvCxnSpPr>
        <p:spPr>
          <a:xfrm rot="10800000">
            <a:off x="2744762" y="3135751"/>
            <a:ext cx="8615570" cy="315540"/>
          </a:xfrm>
          <a:prstGeom prst="bentConnector3">
            <a:avLst>
              <a:gd name="adj1" fmla="val 98202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7" name="Connector: Elbow 286">
            <a:extLst>
              <a:ext uri="{FF2B5EF4-FFF2-40B4-BE49-F238E27FC236}">
                <a16:creationId xmlns:a16="http://schemas.microsoft.com/office/drawing/2014/main" id="{CE80EF74-98A3-9843-A3CB-13512D5C38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13925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8" name="Connector: Elbow 287">
            <a:extLst>
              <a:ext uri="{FF2B5EF4-FFF2-40B4-BE49-F238E27FC236}">
                <a16:creationId xmlns:a16="http://schemas.microsoft.com/office/drawing/2014/main" id="{F0209F6E-BB37-ACD1-7A99-6F3C88F7F3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717817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0" name="Connector: Elbow 289">
            <a:extLst>
              <a:ext uri="{FF2B5EF4-FFF2-40B4-BE49-F238E27FC236}">
                <a16:creationId xmlns:a16="http://schemas.microsoft.com/office/drawing/2014/main" id="{399AEC2F-7DDF-73A4-4C26-4242A283A5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09560" y="4834225"/>
            <a:ext cx="643534" cy="1816514"/>
          </a:xfrm>
          <a:prstGeom prst="bentConnector3">
            <a:avLst>
              <a:gd name="adj1" fmla="val 18918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1" name="Connector: Elbow 290">
            <a:extLst>
              <a:ext uri="{FF2B5EF4-FFF2-40B4-BE49-F238E27FC236}">
                <a16:creationId xmlns:a16="http://schemas.microsoft.com/office/drawing/2014/main" id="{49CB6115-7CF9-CAFB-E27D-CC8793D26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4805092" y="4459493"/>
            <a:ext cx="642280" cy="3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6" name="Connector: Elbow 295">
            <a:extLst>
              <a:ext uri="{FF2B5EF4-FFF2-40B4-BE49-F238E27FC236}">
                <a16:creationId xmlns:a16="http://schemas.microsoft.com/office/drawing/2014/main" id="{F19128CD-7591-EE73-9B50-5B20BA9028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717591" y="2306968"/>
            <a:ext cx="529022" cy="1816514"/>
          </a:xfrm>
          <a:prstGeom prst="bentConnector3">
            <a:avLst>
              <a:gd name="adj1" fmla="val 680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7" name="Connector: Elbow 296">
            <a:extLst>
              <a:ext uri="{FF2B5EF4-FFF2-40B4-BE49-F238E27FC236}">
                <a16:creationId xmlns:a16="http://schemas.microsoft.com/office/drawing/2014/main" id="{F9C5E67E-5D03-B2F5-8FEA-6DA57FF8B7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25848" y="3221575"/>
            <a:ext cx="529022" cy="0"/>
          </a:xfrm>
          <a:prstGeom prst="bentConnector3">
            <a:avLst>
              <a:gd name="adj1" fmla="val 7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9" name="Connector: Elbow 298">
            <a:extLst>
              <a:ext uri="{FF2B5EF4-FFF2-40B4-BE49-F238E27FC236}">
                <a16:creationId xmlns:a16="http://schemas.microsoft.com/office/drawing/2014/main" id="{F21CEE00-07B4-1816-76F7-6E6B2165EC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358523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0" name="Connector: Elbow 299">
            <a:extLst>
              <a:ext uri="{FF2B5EF4-FFF2-40B4-BE49-F238E27FC236}">
                <a16:creationId xmlns:a16="http://schemas.microsoft.com/office/drawing/2014/main" id="{748AFE41-F377-532F-2347-17ACD2A854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4298685" y="2760078"/>
            <a:ext cx="2100823" cy="247974"/>
          </a:xfrm>
          <a:prstGeom prst="bentConnector3">
            <a:avLst>
              <a:gd name="adj1" fmla="val 1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4" name="Connector: Elbow 303">
            <a:extLst>
              <a:ext uri="{FF2B5EF4-FFF2-40B4-BE49-F238E27FC236}">
                <a16:creationId xmlns:a16="http://schemas.microsoft.com/office/drawing/2014/main" id="{4F76F788-F167-87B0-2DFF-D197820EBD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632647" y="1985751"/>
            <a:ext cx="1317068" cy="380164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Connector: Elbow 304">
            <a:extLst>
              <a:ext uri="{FF2B5EF4-FFF2-40B4-BE49-F238E27FC236}">
                <a16:creationId xmlns:a16="http://schemas.microsoft.com/office/drawing/2014/main" id="{36658DB2-251B-5AD2-53E2-0135B66148E5}"/>
              </a:ext>
            </a:extLst>
          </p:cNvPr>
          <p:cNvCxnSpPr>
            <a:cxnSpLocks noGrp="1" noRot="1" noMove="1" noResize="1" noEditPoints="1" noAdjustHandles="1" noChangeArrowheads="1" noChangeShapeType="1"/>
            <a:endCxn id="334" idx="3"/>
          </p:cNvCxnSpPr>
          <p:nvPr/>
        </p:nvCxnSpPr>
        <p:spPr>
          <a:xfrm rot="10800000" flipV="1">
            <a:off x="2725875" y="1516765"/>
            <a:ext cx="76773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6" name="Connector: Elbow 305">
            <a:extLst>
              <a:ext uri="{FF2B5EF4-FFF2-40B4-BE49-F238E27FC236}">
                <a16:creationId xmlns:a16="http://schemas.microsoft.com/office/drawing/2014/main" id="{90DA8288-4990-27AB-6A47-0093ACA7721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12432" y="3713078"/>
            <a:ext cx="1444465" cy="995451"/>
          </a:xfrm>
          <a:prstGeom prst="bentConnector3">
            <a:avLst>
              <a:gd name="adj1" fmla="val 25931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99AF05E1-2A20-8AE0-4269-BD685809EF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2310634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Health Dev. Centers</a:t>
            </a:r>
          </a:p>
        </p:txBody>
      </p:sp>
      <p:cxnSp>
        <p:nvCxnSpPr>
          <p:cNvPr id="311" name="Connector: Elbow 310">
            <a:extLst>
              <a:ext uri="{FF2B5EF4-FFF2-40B4-BE49-F238E27FC236}">
                <a16:creationId xmlns:a16="http://schemas.microsoft.com/office/drawing/2014/main" id="{C8CABCA9-00E3-E159-3DDE-58E2D8ED1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496551" y="2342926"/>
            <a:ext cx="529022" cy="1744598"/>
          </a:xfrm>
          <a:prstGeom prst="bentConnector3">
            <a:avLst>
              <a:gd name="adj1" fmla="val 683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0" name="Connector: Elbow 319">
            <a:extLst>
              <a:ext uri="{FF2B5EF4-FFF2-40B4-BE49-F238E27FC236}">
                <a16:creationId xmlns:a16="http://schemas.microsoft.com/office/drawing/2014/main" id="{93564DDE-E28B-E5EE-EF88-CE197EEC1BC8}"/>
              </a:ext>
            </a:extLst>
          </p:cNvPr>
          <p:cNvCxnSpPr>
            <a:cxnSpLocks noGrp="1" noRot="1" noMove="1" noResize="1" noEditPoints="1" noAdjustHandles="1" noChangeArrowheads="1" noChangeShapeType="1"/>
            <a:stCxn id="142" idx="1"/>
            <a:endCxn id="139" idx="3"/>
          </p:cNvCxnSpPr>
          <p:nvPr/>
        </p:nvCxnSpPr>
        <p:spPr>
          <a:xfrm rot="10800000">
            <a:off x="5856800" y="5113375"/>
            <a:ext cx="53635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or: Elbow 320">
            <a:extLst>
              <a:ext uri="{FF2B5EF4-FFF2-40B4-BE49-F238E27FC236}">
                <a16:creationId xmlns:a16="http://schemas.microsoft.com/office/drawing/2014/main" id="{E180F695-220F-B7B5-A6E0-0FF2095BC5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394929" y="5828206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2" name="Connector: Elbow 321">
            <a:extLst>
              <a:ext uri="{FF2B5EF4-FFF2-40B4-BE49-F238E27FC236}">
                <a16:creationId xmlns:a16="http://schemas.microsoft.com/office/drawing/2014/main" id="{19C9359F-B5CA-7304-6D85-B2ABE1F7936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13682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3" name="Connector: Elbow 322">
            <a:extLst>
              <a:ext uri="{FF2B5EF4-FFF2-40B4-BE49-F238E27FC236}">
                <a16:creationId xmlns:a16="http://schemas.microsoft.com/office/drawing/2014/main" id="{D5F39FC4-CE14-28B9-289A-F4911FB012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219761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9" name="Connector: Elbow 328">
            <a:extLst>
              <a:ext uri="{FF2B5EF4-FFF2-40B4-BE49-F238E27FC236}">
                <a16:creationId xmlns:a16="http://schemas.microsoft.com/office/drawing/2014/main" id="{3407F759-6E35-C5FA-3BBF-BA05E84BA4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99282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1" name="Connector: Elbow 330">
            <a:extLst>
              <a:ext uri="{FF2B5EF4-FFF2-40B4-BE49-F238E27FC236}">
                <a16:creationId xmlns:a16="http://schemas.microsoft.com/office/drawing/2014/main" id="{FF429D46-F7B5-24C3-DE15-2AC4A45B7DF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268871" y="4459237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onnector: Elbow 331">
            <a:extLst>
              <a:ext uri="{FF2B5EF4-FFF2-40B4-BE49-F238E27FC236}">
                <a16:creationId xmlns:a16="http://schemas.microsoft.com/office/drawing/2014/main" id="{337AA9FE-A358-A18D-A744-CAA6DDF57C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178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4" name="Rectangle 333">
            <a:extLst>
              <a:ext uri="{FF2B5EF4-FFF2-40B4-BE49-F238E27FC236}">
                <a16:creationId xmlns:a16="http://schemas.microsoft.com/office/drawing/2014/main" id="{E06DBD24-995D-9699-DBEE-A3091F17D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</a:p>
        </p:txBody>
      </p:sp>
      <p:cxnSp>
        <p:nvCxnSpPr>
          <p:cNvPr id="335" name="Connector: Elbow 334">
            <a:extLst>
              <a:ext uri="{FF2B5EF4-FFF2-40B4-BE49-F238E27FC236}">
                <a16:creationId xmlns:a16="http://schemas.microsoft.com/office/drawing/2014/main" id="{BD3DBB55-1D01-A010-0EF0-960D398E077E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3" idx="4"/>
          </p:cNvCxnSpPr>
          <p:nvPr/>
        </p:nvCxnSpPr>
        <p:spPr>
          <a:xfrm rot="16200000" flipV="1">
            <a:off x="3626755" y="2366239"/>
            <a:ext cx="785729" cy="290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or: Elbow 335">
            <a:extLst>
              <a:ext uri="{FF2B5EF4-FFF2-40B4-BE49-F238E27FC236}">
                <a16:creationId xmlns:a16="http://schemas.microsoft.com/office/drawing/2014/main" id="{16446E9A-FC11-A07A-B4CE-8C0EDE49F9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12105" y="2125329"/>
            <a:ext cx="1706061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or: Elbow 339">
            <a:extLst>
              <a:ext uri="{FF2B5EF4-FFF2-40B4-BE49-F238E27FC236}">
                <a16:creationId xmlns:a16="http://schemas.microsoft.com/office/drawing/2014/main" id="{3AF34450-CCC4-1B0B-0A3C-A599904210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699621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or: Elbow 341">
            <a:extLst>
              <a:ext uri="{FF2B5EF4-FFF2-40B4-BE49-F238E27FC236}">
                <a16:creationId xmlns:a16="http://schemas.microsoft.com/office/drawing/2014/main" id="{B552DB20-629D-6D5E-F489-2A455AB9DB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521406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Elbow 344">
            <a:extLst>
              <a:ext uri="{FF2B5EF4-FFF2-40B4-BE49-F238E27FC236}">
                <a16:creationId xmlns:a16="http://schemas.microsoft.com/office/drawing/2014/main" id="{2ADFDA1B-1DE2-F9F5-2F93-2F30A312E4AE}"/>
              </a:ext>
            </a:extLst>
          </p:cNvPr>
          <p:cNvCxnSpPr>
            <a:cxnSpLocks noGrp="1" noRot="1" noMove="1" noResize="1" noEditPoints="1" noAdjustHandles="1" noChangeArrowheads="1" noChangeShapeType="1"/>
            <a:stCxn id="240" idx="2"/>
            <a:endCxn id="250" idx="0"/>
          </p:cNvCxnSpPr>
          <p:nvPr/>
        </p:nvCxnSpPr>
        <p:spPr>
          <a:xfrm rot="5400000">
            <a:off x="36283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or: Elbow 345">
            <a:extLst>
              <a:ext uri="{FF2B5EF4-FFF2-40B4-BE49-F238E27FC236}">
                <a16:creationId xmlns:a16="http://schemas.microsoft.com/office/drawing/2014/main" id="{12CC37C9-6296-2770-DE63-AD54B290F9F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27416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or: Elbow 346">
            <a:extLst>
              <a:ext uri="{FF2B5EF4-FFF2-40B4-BE49-F238E27FC236}">
                <a16:creationId xmlns:a16="http://schemas.microsoft.com/office/drawing/2014/main" id="{1A9282D7-9493-3132-10D4-AE53A5BAC8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6418" y="583138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or: Elbow 347">
            <a:extLst>
              <a:ext uri="{FF2B5EF4-FFF2-40B4-BE49-F238E27FC236}">
                <a16:creationId xmlns:a16="http://schemas.microsoft.com/office/drawing/2014/main" id="{34A19668-ACD1-533A-975F-B9FDE4A74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464088" y="4460484"/>
            <a:ext cx="677467" cy="284488"/>
          </a:xfrm>
          <a:prstGeom prst="bentConnector3">
            <a:avLst>
              <a:gd name="adj1" fmla="val 2197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or: Elbow 348">
            <a:extLst>
              <a:ext uri="{FF2B5EF4-FFF2-40B4-BE49-F238E27FC236}">
                <a16:creationId xmlns:a16="http://schemas.microsoft.com/office/drawing/2014/main" id="{3A63C6DA-C115-86B0-F7B1-CA8B596A17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219228" y="4215016"/>
            <a:ext cx="1451686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or: Elbow 349">
            <a:extLst>
              <a:ext uri="{FF2B5EF4-FFF2-40B4-BE49-F238E27FC236}">
                <a16:creationId xmlns:a16="http://schemas.microsoft.com/office/drawing/2014/main" id="{109281A6-9B11-3538-20EF-161203E852C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3332326" y="4179723"/>
            <a:ext cx="1522535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or: Elbow 350">
            <a:extLst>
              <a:ext uri="{FF2B5EF4-FFF2-40B4-BE49-F238E27FC236}">
                <a16:creationId xmlns:a16="http://schemas.microsoft.com/office/drawing/2014/main" id="{49E1A390-A838-DF12-124F-A986F9014B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05616" y="5746944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or: Elbow 351">
            <a:extLst>
              <a:ext uri="{FF2B5EF4-FFF2-40B4-BE49-F238E27FC236}">
                <a16:creationId xmlns:a16="http://schemas.microsoft.com/office/drawing/2014/main" id="{135AF65D-48EF-AA77-CE78-526E10570B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812184" y="2337800"/>
            <a:ext cx="1010614" cy="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Elbow 352">
            <a:extLst>
              <a:ext uri="{FF2B5EF4-FFF2-40B4-BE49-F238E27FC236}">
                <a16:creationId xmlns:a16="http://schemas.microsoft.com/office/drawing/2014/main" id="{70C6902C-DD56-A815-7CAD-23874476A8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3153" y="7734931"/>
            <a:ext cx="2055099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4" name="Oval 353">
            <a:extLst>
              <a:ext uri="{FF2B5EF4-FFF2-40B4-BE49-F238E27FC236}">
                <a16:creationId xmlns:a16="http://schemas.microsoft.com/office/drawing/2014/main" id="{45B31DE5-C80C-3561-A5E5-64309CA94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8908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PLHIV 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b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(2Mio)</a:t>
            </a:r>
          </a:p>
        </p:txBody>
      </p:sp>
      <p:cxnSp>
        <p:nvCxnSpPr>
          <p:cNvPr id="355" name="Connector: Elbow 354">
            <a:extLst>
              <a:ext uri="{FF2B5EF4-FFF2-40B4-BE49-F238E27FC236}">
                <a16:creationId xmlns:a16="http://schemas.microsoft.com/office/drawing/2014/main" id="{62EE442D-3929-19BA-8538-A080D2FE18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9807494" y="8415057"/>
            <a:ext cx="948284" cy="312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6" name="Oval 355">
            <a:extLst>
              <a:ext uri="{FF2B5EF4-FFF2-40B4-BE49-F238E27FC236}">
                <a16:creationId xmlns:a16="http://schemas.microsoft.com/office/drawing/2014/main" id="{1C77B2AA-39CC-017D-C57E-868F5A5E0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69691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(230k)</a:t>
            </a:r>
          </a:p>
        </p:txBody>
      </p:sp>
      <p:cxnSp>
        <p:nvCxnSpPr>
          <p:cNvPr id="357" name="Connector: Elbow 356">
            <a:extLst>
              <a:ext uri="{FF2B5EF4-FFF2-40B4-BE49-F238E27FC236}">
                <a16:creationId xmlns:a16="http://schemas.microsoft.com/office/drawing/2014/main" id="{3925B569-AF45-E971-D2FB-85DE467505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76505" y="7743544"/>
            <a:ext cx="208298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0" name="Connector: Elbow 359">
            <a:extLst>
              <a:ext uri="{FF2B5EF4-FFF2-40B4-BE49-F238E27FC236}">
                <a16:creationId xmlns:a16="http://schemas.microsoft.com/office/drawing/2014/main" id="{092D64D1-F9DF-406E-0826-BB3B88902C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2940" y="7628280"/>
            <a:ext cx="190989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1" name="Connector: Elbow 360">
            <a:extLst>
              <a:ext uri="{FF2B5EF4-FFF2-40B4-BE49-F238E27FC236}">
                <a16:creationId xmlns:a16="http://schemas.microsoft.com/office/drawing/2014/main" id="{004C66A6-6C1A-7D90-B2C6-033FAF2934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5579047" y="3437388"/>
            <a:ext cx="1238518" cy="7772400"/>
          </a:xfrm>
          <a:prstGeom prst="bentConnector3">
            <a:avLst>
              <a:gd name="adj1" fmla="val 116589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4" name="Connector: Elbow 363">
            <a:extLst>
              <a:ext uri="{FF2B5EF4-FFF2-40B4-BE49-F238E27FC236}">
                <a16:creationId xmlns:a16="http://schemas.microsoft.com/office/drawing/2014/main" id="{92467E4F-57BD-6FF1-FE94-24417919B7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7734873" y="2637926"/>
            <a:ext cx="12700" cy="8132805"/>
          </a:xfrm>
          <a:prstGeom prst="bentConnector3">
            <a:avLst>
              <a:gd name="adj1" fmla="val 212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5" name="Connector: Elbow 364">
            <a:extLst>
              <a:ext uri="{FF2B5EF4-FFF2-40B4-BE49-F238E27FC236}">
                <a16:creationId xmlns:a16="http://schemas.microsoft.com/office/drawing/2014/main" id="{67312D2B-0759-F083-212B-C1758C39BD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1066951" y="7718053"/>
            <a:ext cx="1489607" cy="12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6" name="Connector: Elbow 365">
            <a:extLst>
              <a:ext uri="{FF2B5EF4-FFF2-40B4-BE49-F238E27FC236}">
                <a16:creationId xmlns:a16="http://schemas.microsoft.com/office/drawing/2014/main" id="{244730F4-E222-B88E-30AD-68C0420F6D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5913614" y="7603409"/>
            <a:ext cx="180271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7" name="Connector: Elbow 366">
            <a:extLst>
              <a:ext uri="{FF2B5EF4-FFF2-40B4-BE49-F238E27FC236}">
                <a16:creationId xmlns:a16="http://schemas.microsoft.com/office/drawing/2014/main" id="{00DDF8FA-9D11-3B69-2183-5CF81327F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9870174" y="8358164"/>
            <a:ext cx="42867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0" name="Connector: Elbow 369">
            <a:extLst>
              <a:ext uri="{FF2B5EF4-FFF2-40B4-BE49-F238E27FC236}">
                <a16:creationId xmlns:a16="http://schemas.microsoft.com/office/drawing/2014/main" id="{43AE4DCC-124A-585D-C479-29043E322E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811196" y="3815013"/>
            <a:ext cx="7380659" cy="5666029"/>
          </a:xfrm>
          <a:prstGeom prst="bentConnector4">
            <a:avLst>
              <a:gd name="adj1" fmla="val -4602"/>
              <a:gd name="adj2" fmla="val 99923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4" name="Connector: Elbow 273">
            <a:extLst>
              <a:ext uri="{FF2B5EF4-FFF2-40B4-BE49-F238E27FC236}">
                <a16:creationId xmlns:a16="http://schemas.microsoft.com/office/drawing/2014/main" id="{49B64A1C-FDAE-97C4-B381-E9889FDB9C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63993" y="5839620"/>
            <a:ext cx="520313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95D26A15-1A8C-AB9C-906A-4676E693FD94}"/>
              </a:ext>
            </a:extLst>
          </p:cNvPr>
          <p:cNvCxnSpPr>
            <a:cxnSpLocks noGrp="1" noRot="1" noMove="1" noResize="1" noEditPoints="1" noAdjustHandles="1" noChangeArrowheads="1" noChangeShapeType="1"/>
            <a:endCxn id="354" idx="5"/>
          </p:cNvCxnSpPr>
          <p:nvPr/>
        </p:nvCxnSpPr>
        <p:spPr>
          <a:xfrm rot="10800000" flipV="1">
            <a:off x="1925496" y="3959519"/>
            <a:ext cx="7492429" cy="5445324"/>
          </a:xfrm>
          <a:prstGeom prst="bentConnector4">
            <a:avLst>
              <a:gd name="adj1" fmla="val -567"/>
              <a:gd name="adj2" fmla="val 99919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81B92C51-7E80-A711-D6F2-D2873DD725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516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(52Mio)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151DEB5-5BC8-89C0-D2A1-5D4017741F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National Narco. Center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5B56924-DDBE-C573-168A-F404CF0059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28367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 Name 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A63CBFD-3639-2E0A-B238-59687CCB71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2174" y="27605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 Name 2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C05E-1E31-949C-8504-B2EA7B9E1F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785" y="1971987"/>
            <a:ext cx="203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Non-government Sector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42145" y="1952983"/>
            <a:ext cx="0" cy="633294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9343" y="1971987"/>
            <a:ext cx="1828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Ministry of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1971987"/>
            <a:ext cx="18406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Other Sectors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B6B827C2-A201-955A-9F9E-486F0C9405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6818" y="892131"/>
            <a:ext cx="1082696" cy="1082696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CCM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Beneficiary</a:t>
            </a: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A61756C-68D5-0651-FDE7-01D3394A81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21122" y="115023"/>
            <a:ext cx="4665000" cy="883559"/>
            <a:chOff x="8181742" y="1285115"/>
            <a:chExt cx="4665000" cy="88355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5A7B8C42-A405-9165-4305-09F9B6D8E6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>
                <a:defRPr/>
              </a:pPr>
              <a:endParaRPr lang="en-US" sz="1890">
                <a:solidFill>
                  <a:schemeClr val="tx1"/>
                </a:solidFill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B16A49B-AD75-74A8-9A74-A919CDC3B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  <a:latin typeface="+mn-lt"/>
                </a:rPr>
                <a:t>Legend</a:t>
              </a:r>
            </a:p>
          </p:txBody>
        </p:sp>
        <p:cxnSp>
          <p:nvCxnSpPr>
            <p:cNvPr id="378" name="Connector: Elbow 377">
              <a:extLst>
                <a:ext uri="{FF2B5EF4-FFF2-40B4-BE49-F238E27FC236}">
                  <a16:creationId xmlns:a16="http://schemas.microsoft.com/office/drawing/2014/main" id="{1E981E3E-CCD2-F67A-A62D-B93C18FDD66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90C063FE-0A64-9523-5627-E9AEB1CFB4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5" y="1568997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Fund flow</a:t>
              </a:r>
            </a:p>
          </p:txBody>
        </p:sp>
        <p:cxnSp>
          <p:nvCxnSpPr>
            <p:cNvPr id="381" name="Connector: Elbow 380">
              <a:extLst>
                <a:ext uri="{FF2B5EF4-FFF2-40B4-BE49-F238E27FC236}">
                  <a16:creationId xmlns:a16="http://schemas.microsoft.com/office/drawing/2014/main" id="{38B3152A-E8DF-41C5-8316-17B385C8DE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D67A528D-A0E9-2D38-33B8-38984C3822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5" y="1743442"/>
              <a:ext cx="108912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Health Product flow</a:t>
              </a:r>
            </a:p>
          </p:txBody>
        </p:sp>
        <p:cxnSp>
          <p:nvCxnSpPr>
            <p:cNvPr id="383" name="Connector: Elbow 382">
              <a:extLst>
                <a:ext uri="{FF2B5EF4-FFF2-40B4-BE49-F238E27FC236}">
                  <a16:creationId xmlns:a16="http://schemas.microsoft.com/office/drawing/2014/main" id="{93635A60-3FE5-3D13-0008-93CBDF0D800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626B047F-863D-1708-4BC6-D677CCC28D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4" y="1917887"/>
              <a:ext cx="106289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Provision of services</a:t>
              </a:r>
            </a:p>
          </p:txBody>
        </p:sp>
        <p:cxnSp>
          <p:nvCxnSpPr>
            <p:cNvPr id="388" name="Connector: Elbow 387">
              <a:extLst>
                <a:ext uri="{FF2B5EF4-FFF2-40B4-BE49-F238E27FC236}">
                  <a16:creationId xmlns:a16="http://schemas.microsoft.com/office/drawing/2014/main" id="{E4B319BE-9F3E-104B-50FE-3A71ECDB624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98811ED-3F1D-0800-43EA-67D46D42DF2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741787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Hierarchical lines</a:t>
              </a:r>
            </a:p>
          </p:txBody>
        </p:sp>
        <p:cxnSp>
          <p:nvCxnSpPr>
            <p:cNvPr id="390" name="Connector: Elbow 389">
              <a:extLst>
                <a:ext uri="{FF2B5EF4-FFF2-40B4-BE49-F238E27FC236}">
                  <a16:creationId xmlns:a16="http://schemas.microsoft.com/office/drawing/2014/main" id="{5594E473-194F-9889-6980-E52FF10BD1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96AEF3BB-FBE8-BD39-1A36-FF9FB0D77B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922101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Coordination lines</a:t>
              </a:r>
            </a:p>
          </p:txBody>
        </p:sp>
        <p:cxnSp>
          <p:nvCxnSpPr>
            <p:cNvPr id="392" name="Connector: Elbow 391">
              <a:extLst>
                <a:ext uri="{FF2B5EF4-FFF2-40B4-BE49-F238E27FC236}">
                  <a16:creationId xmlns:a16="http://schemas.microsoft.com/office/drawing/2014/main" id="{77C63BF6-092B-6741-4D59-CF6F00B94AA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EEA5052-35B8-A89C-D842-FEC64D04D0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561472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Information flow</a:t>
              </a:r>
            </a:p>
          </p:txBody>
        </p:sp>
        <p:sp>
          <p:nvSpPr>
            <p:cNvPr id="395" name="Rectangle: Diagonal Corners Snipped 394">
              <a:extLst>
                <a:ext uri="{FF2B5EF4-FFF2-40B4-BE49-F238E27FC236}">
                  <a16:creationId xmlns:a16="http://schemas.microsoft.com/office/drawing/2014/main" id="{E28A7CCB-EDC1-D9F5-6993-DE96FAB37E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>
                <a:defRPr/>
              </a:pPr>
              <a:endParaRPr lang="en-US" sz="630" b="1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C70104C1-E334-6F2F-4339-723B6D0396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630" b="1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BB63C49-B149-4A0A-B805-1E0BC80A4A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630" b="1">
                <a:solidFill>
                  <a:schemeClr val="tx1"/>
                </a:solidFill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E187841-837D-7E8C-D964-969A54464C4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9" y="1560666"/>
              <a:ext cx="531833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Donor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AFCE756F-5548-4728-3B3D-679B04856E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9" y="1746490"/>
              <a:ext cx="52143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Entity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A0AED19A-2781-96AB-BA87-22DD03158F9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8" y="1932312"/>
              <a:ext cx="567061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Supplier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49105A5-B725-D564-1C8B-6AA25AA897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B1173511-47BB-9C56-D4A4-EB81E2088B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2525" y="1590960"/>
              <a:ext cx="71421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 dirty="0"/>
                <a:t> Beneficiary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3F9E6ADD-E10F-6660-8843-BA0B61EE52F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 CCM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7C891019-73A4-8520-BEF7-F8F6432359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</p:grpSp>
      <p:sp>
        <p:nvSpPr>
          <p:cNvPr id="481" name="Rectangle 480">
            <a:extLst>
              <a:ext uri="{FF2B5EF4-FFF2-40B4-BE49-F238E27FC236}">
                <a16:creationId xmlns:a16="http://schemas.microsoft.com/office/drawing/2014/main" id="{6A351EB7-A206-EF51-E038-BF9B651D1C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56436" y="66074"/>
            <a:ext cx="4699296" cy="625795"/>
          </a:xfrm>
          <a:prstGeom prst="rect">
            <a:avLst/>
          </a:prstGeo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Best Practice Example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E33BE5E-8964-6B08-A997-8748613FA8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Outreach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workers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693FE3E6-285A-CC51-56BE-38B70B1065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43%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1A595D8C-BAA7-4D46-89CB-0D72C15AE9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9439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57%</a:t>
            </a:r>
          </a:p>
        </p:txBody>
      </p:sp>
      <p:sp>
        <p:nvSpPr>
          <p:cNvPr id="910" name="TextBox 909">
            <a:extLst>
              <a:ext uri="{FF2B5EF4-FFF2-40B4-BE49-F238E27FC236}">
                <a16:creationId xmlns:a16="http://schemas.microsoft.com/office/drawing/2014/main" id="{20215FA7-BB9A-8655-3CCD-D8EB1C3727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828" y="313760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D07FE796-052C-53AA-5917-A1F7A06FC0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9820" y="359468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42%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D3AA6E27-B9E4-3FEF-35EB-2C116464FD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624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4%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E6995790-DEAC-86A7-019D-2EDBA785B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782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6%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9D54DCF2-88FE-9C28-DA51-E72E57561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1617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FA56F4C5-6418-CBE2-68D8-9735326B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59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9878B8B6-9F0A-569E-0499-C821D1B5CC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AAA353A0-0CAE-853E-172E-1F7669DD8C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672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90EE832B-EBB0-E94C-116F-7971DD44B8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486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CE115DD6-0F39-3C46-95B5-366B0919A7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842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F7974AFD-A5CB-4C59-AAFB-0F6E146C8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7552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36AA9EE0-CE2F-54D0-DB87-602F36C8A0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388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25" name="TextBox 924">
            <a:extLst>
              <a:ext uri="{FF2B5EF4-FFF2-40B4-BE49-F238E27FC236}">
                <a16:creationId xmlns:a16="http://schemas.microsoft.com/office/drawing/2014/main" id="{AF76F9D8-6F6A-E8E2-AD18-9200F03B40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9106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26" name="TextBox 925">
            <a:extLst>
              <a:ext uri="{FF2B5EF4-FFF2-40B4-BE49-F238E27FC236}">
                <a16:creationId xmlns:a16="http://schemas.microsoft.com/office/drawing/2014/main" id="{F3DC8CAE-3F82-1D44-1941-B23795757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7462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F2589149-A4B6-193E-A5C4-D61AEAC042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87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E1094156-A84B-DD56-6162-CC2D4F87E0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3553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C71C36F2-495B-06E4-064A-F19B2776EC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37073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ED4D6DE3-D731-F797-343E-37EBC825F8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66175" y="604225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DC8075C8-DC2E-0D85-9555-D9A1507A61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0913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941726EA-7BCB-225A-3E8B-14F1D66FB7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9880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8%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A8C20455-961C-778F-4517-5B4ACE7E2B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74750" y="44117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2%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665AFD9C-C841-7CD5-03CB-391E9209E1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582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2E729A39-990C-0A7B-7F33-0A4EC128E4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522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79623688-8E78-3E2D-CCE6-CA896EC094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543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9" name="TextBox 938">
            <a:extLst>
              <a:ext uri="{FF2B5EF4-FFF2-40B4-BE49-F238E27FC236}">
                <a16:creationId xmlns:a16="http://schemas.microsoft.com/office/drawing/2014/main" id="{B8931712-A8CF-652F-4615-6FA3B5A902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1396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8E26E35C-3447-B0DD-B34B-57BED3DF3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4877617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3%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02EAA8A1-1455-D3C1-6B92-ED15FDFAE9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7718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2AC021E6-7674-ABBE-0747-5DBE3CCBDC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8408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5%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12AC75CA-E0EA-E0C8-ACA3-C404E1B46B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406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4BFBB6FC-A788-6B18-E822-85619AF63A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8668" y="6650381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F517C9FC-F704-150A-5ADB-9D7716AC4A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34405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85C86376-A9B5-E9E8-C808-7EBFD7500F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0751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58%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7C8D7B65-E594-030F-F121-2DDBE6349F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89122" y="801320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2A84C807-A940-0F92-707F-A1254996AD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15552" y="76391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A00"/>
                </a:solidFill>
              </a:rPr>
              <a:t>12%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A6F37F-8D21-EA98-EAC8-70D181E25C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Outreach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workers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3726B-DA4D-019A-6338-FA2AC345AF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92281" y="9601199"/>
            <a:ext cx="3620530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The Global Fund. Date published: 4 May 2023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4757A-5BE7-6F45-77E8-FBDAB24F46A5}"/>
              </a:ext>
            </a:extLst>
          </p:cNvPr>
          <p:cNvSpPr>
            <a:spLocks/>
          </p:cNvSpPr>
          <p:nvPr/>
        </p:nvSpPr>
        <p:spPr>
          <a:xfrm>
            <a:off x="-1887618" y="0"/>
            <a:ext cx="1798718" cy="758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38DEF-A9DF-71D3-9AF1-F444AC8C47DE}"/>
              </a:ext>
            </a:extLst>
          </p:cNvPr>
          <p:cNvSpPr txBox="1"/>
          <p:nvPr/>
        </p:nvSpPr>
        <p:spPr>
          <a:xfrm>
            <a:off x="-1854400" y="496053"/>
            <a:ext cx="161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8D4B6-CB70-F186-11F9-DBC8D2744C4E}"/>
              </a:ext>
            </a:extLst>
          </p:cNvPr>
          <p:cNvSpPr txBox="1"/>
          <p:nvPr/>
        </p:nvSpPr>
        <p:spPr>
          <a:xfrm>
            <a:off x="-1854400" y="911158"/>
            <a:ext cx="173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Product 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45338-C7F1-DEB7-3295-86F7390D7814}"/>
              </a:ext>
            </a:extLst>
          </p:cNvPr>
          <p:cNvSpPr txBox="1"/>
          <p:nvPr/>
        </p:nvSpPr>
        <p:spPr>
          <a:xfrm>
            <a:off x="-1854400" y="1326263"/>
            <a:ext cx="173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 of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7CD4BF-7C14-ACAB-3438-91DFFD431A56}"/>
              </a:ext>
            </a:extLst>
          </p:cNvPr>
          <p:cNvSpPr txBox="1"/>
          <p:nvPr/>
        </p:nvSpPr>
        <p:spPr>
          <a:xfrm>
            <a:off x="-1854400" y="2156473"/>
            <a:ext cx="173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Hierarchical lines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E06C9C-7D2A-B005-AB7E-D5DD25710AC1}"/>
              </a:ext>
            </a:extLst>
          </p:cNvPr>
          <p:cNvSpPr txBox="1"/>
          <p:nvPr/>
        </p:nvSpPr>
        <p:spPr>
          <a:xfrm>
            <a:off x="-1854400" y="2571579"/>
            <a:ext cx="173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Coordination lines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722C9A-877A-9288-E983-3FA722557257}"/>
              </a:ext>
            </a:extLst>
          </p:cNvPr>
          <p:cNvSpPr txBox="1"/>
          <p:nvPr/>
        </p:nvSpPr>
        <p:spPr>
          <a:xfrm>
            <a:off x="-1854400" y="1741368"/>
            <a:ext cx="173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/>
          </p:cNvSpPr>
          <p:nvPr/>
        </p:nvSpPr>
        <p:spPr>
          <a:xfrm>
            <a:off x="-24119" y="5695946"/>
            <a:ext cx="12822916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/>
          </p:cNvSpPr>
          <p:nvPr/>
        </p:nvSpPr>
        <p:spPr>
          <a:xfrm>
            <a:off x="-14448" y="1946241"/>
            <a:ext cx="12822916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Country name: 		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Disease &amp; Grants: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</a:rPr>
              <a:t>Date:</a:t>
            </a:r>
          </a:p>
          <a:p>
            <a:pPr algn="ctr" defTabSz="960120">
              <a:defRPr/>
            </a:pPr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9B33-E119-F3CB-7CB1-74BBA8F2A5FF}"/>
              </a:ext>
            </a:extLst>
          </p:cNvPr>
          <p:cNvSpPr>
            <a:spLocks/>
          </p:cNvSpPr>
          <p:nvPr/>
        </p:nvSpPr>
        <p:spPr>
          <a:xfrm rot="16200000">
            <a:off x="-270210" y="1317010"/>
            <a:ext cx="906184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Donor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National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Regional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District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Local</a:t>
            </a:r>
          </a:p>
        </p:txBody>
      </p: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/>
          </p:cNvCxnSpPr>
          <p:nvPr/>
        </p:nvCxnSpPr>
        <p:spPr>
          <a:xfrm>
            <a:off x="4542145" y="1952983"/>
            <a:ext cx="0" cy="629449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/>
          </p:cNvSpPr>
          <p:nvPr/>
        </p:nvSpPr>
        <p:spPr>
          <a:xfrm>
            <a:off x="4538712" y="1971987"/>
            <a:ext cx="1829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Ministry of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/>
          </p:cNvSpPr>
          <p:nvPr/>
        </p:nvSpPr>
        <p:spPr>
          <a:xfrm>
            <a:off x="9648735" y="1971987"/>
            <a:ext cx="1844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Other Sectors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r>
              <a:rPr lang="en-US" sz="1200" b="1" dirty="0">
                <a:solidFill>
                  <a:schemeClr val="tx1"/>
                </a:solidFill>
                <a:latin typeface="+mj-lt"/>
              </a:rPr>
              <a:t>Beneficiary</a:t>
            </a: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A61756C-68D5-0651-FDE7-01D3394A81A3}"/>
              </a:ext>
            </a:extLst>
          </p:cNvPr>
          <p:cNvGrpSpPr>
            <a:grpSpLocks/>
          </p:cNvGrpSpPr>
          <p:nvPr/>
        </p:nvGrpSpPr>
        <p:grpSpPr>
          <a:xfrm>
            <a:off x="8121122" y="115023"/>
            <a:ext cx="4637282" cy="883559"/>
            <a:chOff x="8181742" y="1285115"/>
            <a:chExt cx="4637282" cy="88355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5A7B8C42-A405-9165-4305-09F9B6D8E62C}"/>
                </a:ext>
              </a:extLst>
            </p:cNvPr>
            <p:cNvSpPr>
              <a:spLocks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>
                <a:defRPr/>
              </a:pPr>
              <a:endParaRPr lang="en-US" sz="1890">
                <a:solidFill>
                  <a:schemeClr val="tx1"/>
                </a:solidFill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B16A49B-AD75-74A8-9A74-A919CDC3BA77}"/>
                </a:ext>
              </a:extLst>
            </p:cNvPr>
            <p:cNvSpPr txBox="1">
              <a:spLocks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  <a:latin typeface="+mn-lt"/>
                </a:rPr>
                <a:t>Legend</a:t>
              </a:r>
            </a:p>
          </p:txBody>
        </p:sp>
        <p:cxnSp>
          <p:nvCxnSpPr>
            <p:cNvPr id="378" name="Connector: Elbow 377">
              <a:extLst>
                <a:ext uri="{FF2B5EF4-FFF2-40B4-BE49-F238E27FC236}">
                  <a16:creationId xmlns:a16="http://schemas.microsoft.com/office/drawing/2014/main" id="{1E981E3E-CCD2-F67A-A62D-B93C18FDD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90C063FE-0A64-9523-5627-E9AEB1CFB45D}"/>
                </a:ext>
              </a:extLst>
            </p:cNvPr>
            <p:cNvSpPr txBox="1">
              <a:spLocks/>
            </p:cNvSpPr>
            <p:nvPr/>
          </p:nvSpPr>
          <p:spPr>
            <a:xfrm>
              <a:off x="8520185" y="1568997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Fund flow</a:t>
              </a:r>
            </a:p>
          </p:txBody>
        </p:sp>
        <p:cxnSp>
          <p:nvCxnSpPr>
            <p:cNvPr id="381" name="Connector: Elbow 380">
              <a:extLst>
                <a:ext uri="{FF2B5EF4-FFF2-40B4-BE49-F238E27FC236}">
                  <a16:creationId xmlns:a16="http://schemas.microsoft.com/office/drawing/2014/main" id="{38B3152A-E8DF-41C5-8316-17B385C8D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D67A528D-A0E9-2D38-33B8-38984C382256}"/>
                </a:ext>
              </a:extLst>
            </p:cNvPr>
            <p:cNvSpPr txBox="1">
              <a:spLocks/>
            </p:cNvSpPr>
            <p:nvPr/>
          </p:nvSpPr>
          <p:spPr>
            <a:xfrm>
              <a:off x="8520185" y="1743442"/>
              <a:ext cx="108912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Health Product flow</a:t>
              </a:r>
            </a:p>
          </p:txBody>
        </p:sp>
        <p:cxnSp>
          <p:nvCxnSpPr>
            <p:cNvPr id="383" name="Connector: Elbow 382">
              <a:extLst>
                <a:ext uri="{FF2B5EF4-FFF2-40B4-BE49-F238E27FC236}">
                  <a16:creationId xmlns:a16="http://schemas.microsoft.com/office/drawing/2014/main" id="{93635A60-3FE5-3D13-0008-93CBDF0D8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C9B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626B047F-863D-1708-4BC6-D677CCC28D8D}"/>
                </a:ext>
              </a:extLst>
            </p:cNvPr>
            <p:cNvSpPr txBox="1">
              <a:spLocks/>
            </p:cNvSpPr>
            <p:nvPr/>
          </p:nvSpPr>
          <p:spPr>
            <a:xfrm>
              <a:off x="8520184" y="1917887"/>
              <a:ext cx="106289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Provision of services</a:t>
              </a:r>
            </a:p>
          </p:txBody>
        </p:sp>
        <p:cxnSp>
          <p:nvCxnSpPr>
            <p:cNvPr id="388" name="Connector: Elbow 387">
              <a:extLst>
                <a:ext uri="{FF2B5EF4-FFF2-40B4-BE49-F238E27FC236}">
                  <a16:creationId xmlns:a16="http://schemas.microsoft.com/office/drawing/2014/main" id="{E4B319BE-9F3E-104B-50FE-3A71ECDB6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98811ED-3F1D-0800-43EA-67D46D42DF26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741787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Hierarchical lines</a:t>
              </a:r>
            </a:p>
          </p:txBody>
        </p:sp>
        <p:cxnSp>
          <p:nvCxnSpPr>
            <p:cNvPr id="390" name="Connector: Elbow 389">
              <a:extLst>
                <a:ext uri="{FF2B5EF4-FFF2-40B4-BE49-F238E27FC236}">
                  <a16:creationId xmlns:a16="http://schemas.microsoft.com/office/drawing/2014/main" id="{5594E473-194F-9889-6980-E52FF10BD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96AEF3BB-FBE8-BD39-1A36-FF9FB0D77B05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922101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Coordination lines</a:t>
              </a:r>
            </a:p>
          </p:txBody>
        </p:sp>
        <p:cxnSp>
          <p:nvCxnSpPr>
            <p:cNvPr id="392" name="Connector: Elbow 391">
              <a:extLst>
                <a:ext uri="{FF2B5EF4-FFF2-40B4-BE49-F238E27FC236}">
                  <a16:creationId xmlns:a16="http://schemas.microsoft.com/office/drawing/2014/main" id="{77C63BF6-092B-6741-4D59-CF6F00B94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EEA5052-35B8-A89C-D842-FEC64D04D058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561472"/>
              <a:ext cx="934438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Information flow</a:t>
              </a:r>
            </a:p>
          </p:txBody>
        </p:sp>
        <p:sp>
          <p:nvSpPr>
            <p:cNvPr id="395" name="Rectangle: Diagonal Corners Snipped 394">
              <a:extLst>
                <a:ext uri="{FF2B5EF4-FFF2-40B4-BE49-F238E27FC236}">
                  <a16:creationId xmlns:a16="http://schemas.microsoft.com/office/drawing/2014/main" id="{E28A7CCB-EDC1-D9F5-6993-DE96FAB37E9E}"/>
                </a:ext>
              </a:extLst>
            </p:cNvPr>
            <p:cNvSpPr>
              <a:spLocks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>
                <a:defRPr/>
              </a:pPr>
              <a:endParaRPr lang="en-US" sz="630" b="1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C70104C1-E334-6F2F-4339-723B6D039612}"/>
                </a:ext>
              </a:extLst>
            </p:cNvPr>
            <p:cNvSpPr>
              <a:spLocks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630" b="1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BB63C49-B149-4A0A-B805-1E0BC80A4A42}"/>
                </a:ext>
              </a:extLst>
            </p:cNvPr>
            <p:cNvSpPr>
              <a:spLocks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630" b="1">
                <a:solidFill>
                  <a:schemeClr val="tx1"/>
                </a:solidFill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E187841-837D-7E8C-D964-969A54464C40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560666"/>
              <a:ext cx="531833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Donor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AFCE756F-5548-4728-3B3D-679B04856E38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746490"/>
              <a:ext cx="52143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Entity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A0AED19A-2781-96AB-BA87-22DD03158F9C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8" y="1932312"/>
              <a:ext cx="567061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/>
                <a:t>Supplier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49105A5-B725-D564-1C8B-6AA25AA897BD}"/>
                </a:ext>
              </a:extLst>
            </p:cNvPr>
            <p:cNvSpPr>
              <a:spLocks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B1173511-47BB-9C56-D4A4-EB81E2088B35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590960"/>
              <a:ext cx="686499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defRPr/>
              </a:pPr>
              <a:r>
                <a:rPr lang="en-US" sz="630" b="1" dirty="0"/>
                <a:t> Beneficiary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3F9E6ADD-E10F-6660-8843-BA0B61EE52FE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00" b="1"/>
              </a:lvl1pPr>
            </a:lstStyle>
            <a:p>
              <a:pPr defTabSz="960120">
                <a:defRPr/>
              </a:pPr>
              <a:r>
                <a:rPr lang="en-US" sz="630"/>
                <a:t> CCM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7C891019-73A4-8520-BEF7-F8F6432359B2}"/>
                </a:ext>
              </a:extLst>
            </p:cNvPr>
            <p:cNvSpPr>
              <a:spLocks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>
                <a:defRPr/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ED2E35-D399-6450-B316-0A392AA2BD29}"/>
              </a:ext>
            </a:extLst>
          </p:cNvPr>
          <p:cNvSpPr txBox="1">
            <a:spLocks/>
          </p:cNvSpPr>
          <p:nvPr/>
        </p:nvSpPr>
        <p:spPr>
          <a:xfrm>
            <a:off x="234785" y="1971987"/>
            <a:ext cx="203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Non-government Sector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ED7EB9EE-9F0A-BDC4-F0C8-0A04059F367F}"/>
              </a:ext>
            </a:extLst>
          </p:cNvPr>
          <p:cNvCxnSpPr>
            <a:cxnSpLocks/>
          </p:cNvCxnSpPr>
          <p:nvPr/>
        </p:nvCxnSpPr>
        <p:spPr>
          <a:xfrm flipV="1">
            <a:off x="-1652490" y="760534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08472C3-30D8-4050-31BC-F32994815E16}"/>
              </a:ext>
            </a:extLst>
          </p:cNvPr>
          <p:cNvCxnSpPr>
            <a:cxnSpLocks/>
          </p:cNvCxnSpPr>
          <p:nvPr/>
        </p:nvCxnSpPr>
        <p:spPr>
          <a:xfrm flipV="1">
            <a:off x="-1652490" y="117751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A634CDB-D804-3DAD-204D-02E975EC4934}"/>
              </a:ext>
            </a:extLst>
          </p:cNvPr>
          <p:cNvCxnSpPr>
            <a:cxnSpLocks/>
          </p:cNvCxnSpPr>
          <p:nvPr/>
        </p:nvCxnSpPr>
        <p:spPr>
          <a:xfrm flipV="1">
            <a:off x="-1652490" y="1594488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D1C8052-06D0-57E7-53AA-5B19110996A4}"/>
              </a:ext>
            </a:extLst>
          </p:cNvPr>
          <p:cNvCxnSpPr>
            <a:cxnSpLocks/>
          </p:cNvCxnSpPr>
          <p:nvPr/>
        </p:nvCxnSpPr>
        <p:spPr>
          <a:xfrm flipV="1">
            <a:off x="-1652490" y="2428442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41C8B82-D67B-7DE8-D712-C49628AF6785}"/>
              </a:ext>
            </a:extLst>
          </p:cNvPr>
          <p:cNvCxnSpPr>
            <a:cxnSpLocks/>
          </p:cNvCxnSpPr>
          <p:nvPr/>
        </p:nvCxnSpPr>
        <p:spPr>
          <a:xfrm flipV="1">
            <a:off x="-1652490" y="284542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D968540-B9C5-D60C-859A-BBAE0C13A423}"/>
              </a:ext>
            </a:extLst>
          </p:cNvPr>
          <p:cNvCxnSpPr>
            <a:cxnSpLocks/>
          </p:cNvCxnSpPr>
          <p:nvPr/>
        </p:nvCxnSpPr>
        <p:spPr>
          <a:xfrm flipV="1">
            <a:off x="-1652490" y="2011465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BA326AE-9C75-0CD7-2925-DAE5447E18CB}"/>
              </a:ext>
            </a:extLst>
          </p:cNvPr>
          <p:cNvSpPr txBox="1"/>
          <p:nvPr/>
        </p:nvSpPr>
        <p:spPr>
          <a:xfrm>
            <a:off x="-1767084" y="178831"/>
            <a:ext cx="14391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j-lt"/>
              </a:rPr>
              <a:t>Toolbox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269470A7-E3F2-A75A-D3B1-3EC6F4B40C36}"/>
              </a:ext>
            </a:extLst>
          </p:cNvPr>
          <p:cNvSpPr/>
          <p:nvPr/>
        </p:nvSpPr>
        <p:spPr>
          <a:xfrm>
            <a:off x="-1608134" y="442752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Supplier name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E2170970-106F-8175-3841-78C46C0D24E9}"/>
              </a:ext>
            </a:extLst>
          </p:cNvPr>
          <p:cNvSpPr/>
          <p:nvPr/>
        </p:nvSpPr>
        <p:spPr>
          <a:xfrm>
            <a:off x="-1608134" y="3722394"/>
            <a:ext cx="128016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Entity name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935" name="Oval 934">
            <a:extLst>
              <a:ext uri="{FF2B5EF4-FFF2-40B4-BE49-F238E27FC236}">
                <a16:creationId xmlns:a16="http://schemas.microsoft.com/office/drawing/2014/main" id="{E0A01008-F324-DF92-FEBE-8B5336E9EFDA}"/>
              </a:ext>
            </a:extLst>
          </p:cNvPr>
          <p:cNvSpPr/>
          <p:nvPr/>
        </p:nvSpPr>
        <p:spPr>
          <a:xfrm>
            <a:off x="-1509402" y="6294984"/>
            <a:ext cx="1082696" cy="10826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CCM</a:t>
            </a:r>
          </a:p>
        </p:txBody>
      </p:sp>
      <p:sp>
        <p:nvSpPr>
          <p:cNvPr id="949" name="Rectangle 948">
            <a:extLst>
              <a:ext uri="{FF2B5EF4-FFF2-40B4-BE49-F238E27FC236}">
                <a16:creationId xmlns:a16="http://schemas.microsoft.com/office/drawing/2014/main" id="{E793A4B6-C76E-052C-8D42-41C9C5CA213C}"/>
              </a:ext>
            </a:extLst>
          </p:cNvPr>
          <p:cNvSpPr/>
          <p:nvPr/>
        </p:nvSpPr>
        <p:spPr>
          <a:xfrm>
            <a:off x="-1608134" y="3017264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name</a:t>
            </a:r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D9276A08-9E99-B0EE-5308-1DF68ACF2600}"/>
              </a:ext>
            </a:extLst>
          </p:cNvPr>
          <p:cNvSpPr/>
          <p:nvPr/>
        </p:nvSpPr>
        <p:spPr>
          <a:xfrm>
            <a:off x="-1516694" y="5132654"/>
            <a:ext cx="1097280" cy="1097280"/>
          </a:xfrm>
          <a:prstGeom prst="ellipse">
            <a:avLst/>
          </a:prstGeom>
          <a:solidFill>
            <a:srgbClr val="D520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</a:t>
            </a:r>
          </a:p>
          <a:p>
            <a:pPr algn="ctr" defTabSz="96012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2B3F4-5F7D-1F3E-D453-15EF4AE70C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92281" y="9601199"/>
            <a:ext cx="3620530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The Global Fund. Date published: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4 May </a:t>
            </a:r>
            <a:r>
              <a:rPr lang="en-US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2023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46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1rAQAnTXeHbh2z.pbh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097f1e6-5941-48e7-ac45-8c5509127d4f" ContentTypeId="0x01010014768F94803F42BEA62C5B7969543DC7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a2c079-d1fd-410b-b0f0-ee08b7165110" xsi:nil="true"/>
    <lcf76f155ced4ddcb4097134ff3c332f xmlns="a2ab3192-023e-4cb9-a2ae-4ed9fadc7a0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4768F94803F42BEA62C5B7969543DC700A883787280CA1148B813F2944FB4FF76" ma:contentTypeVersion="128" ma:contentTypeDescription="A work in progress document. &#10;Retention period upon archiving: 0 years." ma:contentTypeScope="" ma:versionID="a8aa18c65788aa7a6b5853615225fcd4">
  <xsd:schema xmlns:xsd="http://www.w3.org/2001/XMLSchema" xmlns:xs="http://www.w3.org/2001/XMLSchema" xmlns:p="http://schemas.microsoft.com/office/2006/metadata/properties" xmlns:ns2="a2ab3192-023e-4cb9-a2ae-4ed9fadc7a0f" xmlns:ns3="http://schemas.microsoft.com/sharepoint/v4" xmlns:ns4="97a2c079-d1fd-410b-b0f0-ee08b7165110" targetNamespace="http://schemas.microsoft.com/office/2006/metadata/properties" ma:root="true" ma:fieldsID="5391b65e1fe2a3b302c167b307d452db" ns2:_="" ns3:_="" ns4:_="">
    <xsd:import namespace="a2ab3192-023e-4cb9-a2ae-4ed9fadc7a0f"/>
    <xsd:import namespace="http://schemas.microsoft.com/sharepoint/v4"/>
    <xsd:import namespace="97a2c079-d1fd-410b-b0f0-ee08b7165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IconOverlay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3192-023e-4cb9-a2ae-4ed9fadc7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c5697c-9d86-4020-9001-b7da57404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c079-d1fd-410b-b0f0-ee08b716511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302ec4b-3f1f-45e8-8c80-7f91c3a0c0a0}" ma:internalName="TaxCatchAll" ma:showField="CatchAllData" ma:web="1b915edb-fe35-4748-bc78-be0abdbec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A3CDA-84DF-464E-B336-6267DF46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01FE3-3C75-49EB-9544-82A19D85567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0F5B9DB-F5F3-48E5-82E1-6A523240D40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87BAC7-7F8B-4497-B6E5-BB7D9E97425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97a2c079-d1fd-410b-b0f0-ee08b7165110"/>
    <ds:schemaRef ds:uri="http://schemas.microsoft.com/office/infopath/2007/PartnerControls"/>
    <ds:schemaRef ds:uri="http://schemas.openxmlformats.org/package/2006/metadata/core-properties"/>
    <ds:schemaRef ds:uri="a2ab3192-023e-4cb9-a2ae-4ed9fadc7a0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6A8AB61-FEDA-47C3-A2EF-E53A47910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b3192-023e-4cb9-a2ae-4ed9fadc7a0f"/>
    <ds:schemaRef ds:uri="http://schemas.microsoft.com/sharepoint/v4"/>
    <ds:schemaRef ds:uri="97a2c079-d1fd-410b-b0f0-ee08b7165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345</Words>
  <PresentationFormat>A3 Paper (297x420 mm)</PresentationFormat>
  <Paragraphs>154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Segoe UI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2023-03-16T13:24:13Z</cp:lastPrinted>
  <dcterms:created xsi:type="dcterms:W3CDTF">2022-08-04T15:17:55Z</dcterms:created>
  <dcterms:modified xsi:type="dcterms:W3CDTF">2023-05-04T12:16:34Z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0x01010014768F94803F42BEA62C5B7969543DC700A883787280CA1148B813F2944FB4FF76</vt:lpwstr>
  </property>
  <property fmtid="{D5CDD505-2E9C-101B-9397-08002B2CF9AE}" pid="3" name="_dlc_DocIdItemGuid">
    <vt:lpwstr>30a13a40-d14b-4b24-be66-684fddc8faa3</vt:lpwstr>
  </property>
  <property fmtid="{D5CDD505-2E9C-101B-9397-08002B2CF9AE}" pid="4" name="MediaServiceImageTags">
    <vt:lpwstr/>
  </property>
  <property fmtid="{D5CDD505-2E9C-101B-9397-08002B2CF9AE}" pid="5" name="_dlc_DocId">
    <vt:lpwstr>2MX3P7Y5RS4X-61670648-4089</vt:lpwstr>
  </property>
  <property fmtid="{D5CDD505-2E9C-101B-9397-08002B2CF9AE}" pid="6" name="_dlc_DocIdUrl">
    <vt:lpwstr>https://tgf.sharepoint.com/sites/TSCMS1/CMSS/_layouts/15/DocIdRedir.aspx?ID=2MX3P7Y5RS4X-61670648-4089, 2MX3P7Y5RS4X-61670648-4089</vt:lpwstr>
  </property>
</Properties>
</file>